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DejaVu Serif Bold" panose="020B0604020202020204" charset="0"/>
      <p:regular r:id="rId37"/>
    </p:embeddedFont>
    <p:embeddedFont>
      <p:font typeface="Muli" panose="020B0604020202020204" charset="-93"/>
      <p:regular r:id="rId38"/>
    </p:embeddedFont>
    <p:embeddedFont>
      <p:font typeface="Muli Bold" panose="020B0604020202020204" charset="-93"/>
      <p:regular r:id="rId39"/>
    </p:embeddedFont>
    <p:embeddedFont>
      <p:font typeface="Muli Semi-Bold" panose="020B0604020202020204" charset="-93"/>
      <p:regular r:id="rId40"/>
    </p:embeddedFont>
    <p:embeddedFont>
      <p:font typeface="Noto Sans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.sv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43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24.png"/><Relationship Id="rId5" Type="http://schemas.openxmlformats.org/officeDocument/2006/relationships/image" Target="../media/image8.svg"/><Relationship Id="rId10" Type="http://schemas.openxmlformats.org/officeDocument/2006/relationships/image" Target="../media/image46.sv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.svg"/><Relationship Id="rId10" Type="http://schemas.openxmlformats.org/officeDocument/2006/relationships/image" Target="../media/image25.sv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8.svg"/><Relationship Id="rId5" Type="http://schemas.openxmlformats.org/officeDocument/2006/relationships/image" Target="../media/image68.svg"/><Relationship Id="rId10" Type="http://schemas.openxmlformats.org/officeDocument/2006/relationships/image" Target="../media/image7.png"/><Relationship Id="rId4" Type="http://schemas.openxmlformats.org/officeDocument/2006/relationships/image" Target="../media/image67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03414">
            <a:off x="2300668" y="2531033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754604" y="2126003"/>
            <a:ext cx="1294021" cy="1347938"/>
          </a:xfrm>
          <a:custGeom>
            <a:avLst/>
            <a:gdLst/>
            <a:ahLst/>
            <a:cxnLst/>
            <a:rect l="l" t="t" r="r" b="b"/>
            <a:pathLst>
              <a:path w="1294021" h="1347938">
                <a:moveTo>
                  <a:pt x="0" y="0"/>
                </a:moveTo>
                <a:lnTo>
                  <a:pt x="1294021" y="0"/>
                </a:lnTo>
                <a:lnTo>
                  <a:pt x="1294021" y="1347939"/>
                </a:lnTo>
                <a:lnTo>
                  <a:pt x="0" y="1347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40969" y="2126003"/>
            <a:ext cx="1395593" cy="1347938"/>
          </a:xfrm>
          <a:custGeom>
            <a:avLst/>
            <a:gdLst/>
            <a:ahLst/>
            <a:cxnLst/>
            <a:rect l="l" t="t" r="r" b="b"/>
            <a:pathLst>
              <a:path w="1395593" h="1347938">
                <a:moveTo>
                  <a:pt x="0" y="0"/>
                </a:moveTo>
                <a:lnTo>
                  <a:pt x="1395593" y="0"/>
                </a:lnTo>
                <a:lnTo>
                  <a:pt x="1395593" y="1347939"/>
                </a:lnTo>
                <a:lnTo>
                  <a:pt x="0" y="1347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53649" y="3632664"/>
            <a:ext cx="16180702" cy="276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Edge-Based Segmentation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21085" y="428625"/>
            <a:ext cx="6828115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 spc="-52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TRƯỜNG ĐẠI HỌC BÁCH KHOA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4455" y="1199490"/>
            <a:ext cx="6153745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 spc="-52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KHOA ĐIỆN TỬ-VIỄN THÔNG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84195" y="6932624"/>
            <a:ext cx="2498408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5"/>
              </a:lnSpc>
              <a:spcBef>
                <a:spcPct val="0"/>
              </a:spcBef>
            </a:pPr>
            <a:r>
              <a:rPr lang="en-US" sz="3500" b="1" spc="-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Thành viên: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61402" y="6932624"/>
            <a:ext cx="3811398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45"/>
              </a:lnSpc>
              <a:spcBef>
                <a:spcPct val="0"/>
              </a:spcBef>
            </a:pPr>
            <a:r>
              <a:rPr lang="en-US" sz="3500" b="1" spc="-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Nguyễn 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Văn Quý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03414">
            <a:off x="16580959" y="675754"/>
            <a:ext cx="651301" cy="933765"/>
          </a:xfrm>
          <a:custGeom>
            <a:avLst/>
            <a:gdLst/>
            <a:ahLst/>
            <a:cxnLst/>
            <a:rect l="l" t="t" r="r" b="b"/>
            <a:pathLst>
              <a:path w="651301" h="933765">
                <a:moveTo>
                  <a:pt x="0" y="0"/>
                </a:moveTo>
                <a:lnTo>
                  <a:pt x="651301" y="0"/>
                </a:lnTo>
                <a:lnTo>
                  <a:pt x="651301" y="933765"/>
                </a:lnTo>
                <a:lnTo>
                  <a:pt x="0" y="933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10755" y="8350135"/>
            <a:ext cx="1446459" cy="1816330"/>
          </a:xfrm>
          <a:custGeom>
            <a:avLst/>
            <a:gdLst/>
            <a:ahLst/>
            <a:cxnLst/>
            <a:rect l="l" t="t" r="r" b="b"/>
            <a:pathLst>
              <a:path w="1446459" h="1816330">
                <a:moveTo>
                  <a:pt x="0" y="0"/>
                </a:moveTo>
                <a:lnTo>
                  <a:pt x="1446459" y="0"/>
                </a:lnTo>
                <a:lnTo>
                  <a:pt x="1446459" y="1816330"/>
                </a:lnTo>
                <a:lnTo>
                  <a:pt x="0" y="1816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868690" y="1174081"/>
            <a:ext cx="10550620" cy="7453904"/>
          </a:xfrm>
          <a:custGeom>
            <a:avLst/>
            <a:gdLst/>
            <a:ahLst/>
            <a:cxnLst/>
            <a:rect l="l" t="t" r="r" b="b"/>
            <a:pathLst>
              <a:path w="10550620" h="7453904">
                <a:moveTo>
                  <a:pt x="0" y="0"/>
                </a:moveTo>
                <a:lnTo>
                  <a:pt x="10550620" y="0"/>
                </a:lnTo>
                <a:lnTo>
                  <a:pt x="10550620" y="7453904"/>
                </a:lnTo>
                <a:lnTo>
                  <a:pt x="0" y="74539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710726" y="497496"/>
            <a:ext cx="3185874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Code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matlab</a:t>
            </a:r>
            <a:endParaRPr lang="en-US" sz="3800" b="1" spc="-57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8171" y="8941816"/>
            <a:ext cx="4691658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Phương pháp Robert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8827" y="1636790"/>
            <a:ext cx="16541834" cy="7691953"/>
          </a:xfrm>
          <a:custGeom>
            <a:avLst/>
            <a:gdLst/>
            <a:ahLst/>
            <a:cxnLst/>
            <a:rect l="l" t="t" r="r" b="b"/>
            <a:pathLst>
              <a:path w="16541834" h="7691953">
                <a:moveTo>
                  <a:pt x="0" y="0"/>
                </a:moveTo>
                <a:lnTo>
                  <a:pt x="16541835" y="0"/>
                </a:lnTo>
                <a:lnTo>
                  <a:pt x="16541835" y="7691952"/>
                </a:lnTo>
                <a:lnTo>
                  <a:pt x="0" y="769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83851" y="712216"/>
            <a:ext cx="3820597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Kết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quả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thu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được</a:t>
            </a:r>
            <a:endParaRPr lang="en-US" sz="3800" b="1" spc="-57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07161" y="5735059"/>
            <a:ext cx="14613688" cy="3905722"/>
            <a:chOff x="0" y="0"/>
            <a:chExt cx="3848873" cy="10286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8872" cy="1028667"/>
            </a:xfrm>
            <a:custGeom>
              <a:avLst/>
              <a:gdLst/>
              <a:ahLst/>
              <a:cxnLst/>
              <a:rect l="l" t="t" r="r" b="b"/>
              <a:pathLst>
                <a:path w="3848872" h="1028667">
                  <a:moveTo>
                    <a:pt x="3645672" y="0"/>
                  </a:moveTo>
                  <a:cubicBezTo>
                    <a:pt x="3757897" y="0"/>
                    <a:pt x="3848872" y="230275"/>
                    <a:pt x="3848872" y="514334"/>
                  </a:cubicBezTo>
                  <a:cubicBezTo>
                    <a:pt x="3848872" y="798392"/>
                    <a:pt x="3757897" y="1028667"/>
                    <a:pt x="3645672" y="1028667"/>
                  </a:cubicBezTo>
                  <a:lnTo>
                    <a:pt x="203200" y="1028667"/>
                  </a:lnTo>
                  <a:cubicBezTo>
                    <a:pt x="90976" y="1028667"/>
                    <a:pt x="0" y="798392"/>
                    <a:pt x="0" y="514334"/>
                  </a:cubicBezTo>
                  <a:cubicBezTo>
                    <a:pt x="0" y="23027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848873" cy="1085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264770" y="6817475"/>
            <a:ext cx="11301259" cy="2599290"/>
          </a:xfrm>
          <a:custGeom>
            <a:avLst/>
            <a:gdLst/>
            <a:ahLst/>
            <a:cxnLst/>
            <a:rect l="l" t="t" r="r" b="b"/>
            <a:pathLst>
              <a:path w="11301259" h="2599290">
                <a:moveTo>
                  <a:pt x="0" y="0"/>
                </a:moveTo>
                <a:lnTo>
                  <a:pt x="11301259" y="0"/>
                </a:lnTo>
                <a:lnTo>
                  <a:pt x="11301259" y="2599290"/>
                </a:lnTo>
                <a:lnTo>
                  <a:pt x="0" y="2599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44634" y="2471497"/>
            <a:ext cx="4891534" cy="57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Thuật</a:t>
            </a:r>
            <a:r>
              <a:rPr lang="en-US" sz="3500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toán</a:t>
            </a:r>
            <a:r>
              <a:rPr lang="en-US" sz="3500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Sobel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5127" y="1246960"/>
            <a:ext cx="7330273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Dựa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trên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đạo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bậc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8248" y="3581945"/>
            <a:ext cx="16389762" cy="156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190" lvl="1" indent="-353595" algn="l">
              <a:lnSpc>
                <a:spcPts val="4159"/>
              </a:lnSpc>
              <a:buFont typeface="Arial"/>
              <a:buChar char="•"/>
            </a:pPr>
            <a:r>
              <a:rPr lang="en-US" sz="3275" b="1" spc="-4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Khái niệm : Toán tử Sobel sử dụng hai mặt nạ tích chập (convolution kernels) kích thước 3×3 để ước lượng đạo hàm theo chiều ngang (Gx) và chiều dọc (Gy), từ đó phát hiện sự thay đổi cường độ sáng đột ngột trong ảnh.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63376" y="5909063"/>
            <a:ext cx="345340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Bộ lọc (3x3)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014507" y="719795"/>
            <a:ext cx="1446459" cy="1816330"/>
          </a:xfrm>
          <a:custGeom>
            <a:avLst/>
            <a:gdLst/>
            <a:ahLst/>
            <a:cxnLst/>
            <a:rect l="l" t="t" r="r" b="b"/>
            <a:pathLst>
              <a:path w="1446459" h="1816330">
                <a:moveTo>
                  <a:pt x="0" y="0"/>
                </a:moveTo>
                <a:lnTo>
                  <a:pt x="1446459" y="0"/>
                </a:lnTo>
                <a:lnTo>
                  <a:pt x="1446459" y="1816330"/>
                </a:lnTo>
                <a:lnTo>
                  <a:pt x="0" y="1816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46210" y="1430546"/>
            <a:ext cx="10195580" cy="7539845"/>
          </a:xfrm>
          <a:custGeom>
            <a:avLst/>
            <a:gdLst/>
            <a:ahLst/>
            <a:cxnLst/>
            <a:rect l="l" t="t" r="r" b="b"/>
            <a:pathLst>
              <a:path w="10195580" h="7539845">
                <a:moveTo>
                  <a:pt x="0" y="0"/>
                </a:moveTo>
                <a:lnTo>
                  <a:pt x="10195580" y="0"/>
                </a:lnTo>
                <a:lnTo>
                  <a:pt x="10195580" y="7539845"/>
                </a:lnTo>
                <a:lnTo>
                  <a:pt x="0" y="7539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10726" y="712216"/>
            <a:ext cx="3109674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Code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matlab</a:t>
            </a:r>
            <a:endParaRPr lang="en-US" sz="3800" b="1" spc="-57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10755" y="8350135"/>
            <a:ext cx="1446459" cy="1816330"/>
          </a:xfrm>
          <a:custGeom>
            <a:avLst/>
            <a:gdLst/>
            <a:ahLst/>
            <a:cxnLst/>
            <a:rect l="l" t="t" r="r" b="b"/>
            <a:pathLst>
              <a:path w="1446459" h="1816330">
                <a:moveTo>
                  <a:pt x="0" y="0"/>
                </a:moveTo>
                <a:lnTo>
                  <a:pt x="1446459" y="0"/>
                </a:lnTo>
                <a:lnTo>
                  <a:pt x="1446459" y="1816330"/>
                </a:lnTo>
                <a:lnTo>
                  <a:pt x="0" y="1816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03414">
            <a:off x="16580959" y="675754"/>
            <a:ext cx="651301" cy="933765"/>
          </a:xfrm>
          <a:custGeom>
            <a:avLst/>
            <a:gdLst/>
            <a:ahLst/>
            <a:cxnLst/>
            <a:rect l="l" t="t" r="r" b="b"/>
            <a:pathLst>
              <a:path w="651301" h="933765">
                <a:moveTo>
                  <a:pt x="0" y="0"/>
                </a:moveTo>
                <a:lnTo>
                  <a:pt x="651301" y="0"/>
                </a:lnTo>
                <a:lnTo>
                  <a:pt x="651301" y="933765"/>
                </a:lnTo>
                <a:lnTo>
                  <a:pt x="0" y="933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942713" y="9056116"/>
            <a:ext cx="4402574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Phương pháp Sobel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1441" y="1712484"/>
            <a:ext cx="16347859" cy="7499580"/>
          </a:xfrm>
          <a:custGeom>
            <a:avLst/>
            <a:gdLst/>
            <a:ahLst/>
            <a:cxnLst/>
            <a:rect l="l" t="t" r="r" b="b"/>
            <a:pathLst>
              <a:path w="16347859" h="7499580">
                <a:moveTo>
                  <a:pt x="0" y="0"/>
                </a:moveTo>
                <a:lnTo>
                  <a:pt x="16347859" y="0"/>
                </a:lnTo>
                <a:lnTo>
                  <a:pt x="16347859" y="7499580"/>
                </a:lnTo>
                <a:lnTo>
                  <a:pt x="0" y="7499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83851" y="712216"/>
            <a:ext cx="3820597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Kết quả thu được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07161" y="5440410"/>
            <a:ext cx="14613688" cy="3905722"/>
            <a:chOff x="0" y="0"/>
            <a:chExt cx="3848873" cy="10286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8872" cy="1028667"/>
            </a:xfrm>
            <a:custGeom>
              <a:avLst/>
              <a:gdLst/>
              <a:ahLst/>
              <a:cxnLst/>
              <a:rect l="l" t="t" r="r" b="b"/>
              <a:pathLst>
                <a:path w="3848872" h="1028667">
                  <a:moveTo>
                    <a:pt x="3645672" y="0"/>
                  </a:moveTo>
                  <a:cubicBezTo>
                    <a:pt x="3757897" y="0"/>
                    <a:pt x="3848872" y="230275"/>
                    <a:pt x="3848872" y="514334"/>
                  </a:cubicBezTo>
                  <a:cubicBezTo>
                    <a:pt x="3848872" y="798392"/>
                    <a:pt x="3757897" y="1028667"/>
                    <a:pt x="3645672" y="1028667"/>
                  </a:cubicBezTo>
                  <a:lnTo>
                    <a:pt x="203200" y="1028667"/>
                  </a:lnTo>
                  <a:cubicBezTo>
                    <a:pt x="90976" y="1028667"/>
                    <a:pt x="0" y="798392"/>
                    <a:pt x="0" y="514334"/>
                  </a:cubicBezTo>
                  <a:cubicBezTo>
                    <a:pt x="0" y="23027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848873" cy="1085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263376" y="6766200"/>
            <a:ext cx="11301259" cy="2458024"/>
          </a:xfrm>
          <a:custGeom>
            <a:avLst/>
            <a:gdLst/>
            <a:ahLst/>
            <a:cxnLst/>
            <a:rect l="l" t="t" r="r" b="b"/>
            <a:pathLst>
              <a:path w="11301259" h="2458024">
                <a:moveTo>
                  <a:pt x="0" y="0"/>
                </a:moveTo>
                <a:lnTo>
                  <a:pt x="11301259" y="0"/>
                </a:lnTo>
                <a:lnTo>
                  <a:pt x="11301259" y="2458024"/>
                </a:lnTo>
                <a:lnTo>
                  <a:pt x="0" y="24580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27940" y="2471497"/>
            <a:ext cx="5324921" cy="57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Thuật</a:t>
            </a:r>
            <a:r>
              <a:rPr lang="en-US" sz="3500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toán</a:t>
            </a:r>
            <a:r>
              <a:rPr lang="en-US" sz="3500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Prewitt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5127" y="1246960"/>
            <a:ext cx="7558873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Dựa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trên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đạo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bậc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5078" y="3746760"/>
            <a:ext cx="16706665" cy="103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190" lvl="1" indent="-353595" algn="l">
              <a:lnSpc>
                <a:spcPts val="4159"/>
              </a:lnSpc>
              <a:buFont typeface="Arial"/>
              <a:buChar char="•"/>
            </a:pPr>
            <a:r>
              <a:rPr lang="en-US" sz="3275" b="1" spc="-4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Khái niệm : Toán tử Prewitt sử dụng hai mặt nạ tích chập (convolution kernels) kích thước 3×3, tương tự như Sobel, nhưng hệ số đơn giản hơn.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63376" y="5632165"/>
            <a:ext cx="345340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Bộ lọc (3x3)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259133" y="998861"/>
            <a:ext cx="1446459" cy="1816330"/>
          </a:xfrm>
          <a:custGeom>
            <a:avLst/>
            <a:gdLst/>
            <a:ahLst/>
            <a:cxnLst/>
            <a:rect l="l" t="t" r="r" b="b"/>
            <a:pathLst>
              <a:path w="1446459" h="1816330">
                <a:moveTo>
                  <a:pt x="0" y="0"/>
                </a:moveTo>
                <a:lnTo>
                  <a:pt x="1446459" y="0"/>
                </a:lnTo>
                <a:lnTo>
                  <a:pt x="1446459" y="1816330"/>
                </a:lnTo>
                <a:lnTo>
                  <a:pt x="0" y="1816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314" y="1365909"/>
            <a:ext cx="11790150" cy="7555182"/>
          </a:xfrm>
          <a:custGeom>
            <a:avLst/>
            <a:gdLst/>
            <a:ahLst/>
            <a:cxnLst/>
            <a:rect l="l" t="t" r="r" b="b"/>
            <a:pathLst>
              <a:path w="11790150" h="7555182">
                <a:moveTo>
                  <a:pt x="0" y="0"/>
                </a:moveTo>
                <a:lnTo>
                  <a:pt x="11790150" y="0"/>
                </a:lnTo>
                <a:lnTo>
                  <a:pt x="11790150" y="7555182"/>
                </a:lnTo>
                <a:lnTo>
                  <a:pt x="0" y="7555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10726" y="497496"/>
            <a:ext cx="3109674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Code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matlab</a:t>
            </a:r>
            <a:endParaRPr lang="en-US" sz="3800" b="1" spc="-57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55248" y="9159216"/>
            <a:ext cx="4903351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Phương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pháp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Prewitt</a:t>
            </a:r>
          </a:p>
        </p:txBody>
      </p:sp>
      <p:sp>
        <p:nvSpPr>
          <p:cNvPr id="5" name="Freeform 5"/>
          <p:cNvSpPr/>
          <p:nvPr/>
        </p:nvSpPr>
        <p:spPr>
          <a:xfrm>
            <a:off x="869538" y="8912210"/>
            <a:ext cx="815322" cy="904503"/>
          </a:xfrm>
          <a:custGeom>
            <a:avLst/>
            <a:gdLst/>
            <a:ahLst/>
            <a:cxnLst/>
            <a:rect l="l" t="t" r="r" b="b"/>
            <a:pathLst>
              <a:path w="815322" h="904503">
                <a:moveTo>
                  <a:pt x="0" y="0"/>
                </a:moveTo>
                <a:lnTo>
                  <a:pt x="815322" y="0"/>
                </a:lnTo>
                <a:lnTo>
                  <a:pt x="815322" y="904503"/>
                </a:lnTo>
                <a:lnTo>
                  <a:pt x="0" y="904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355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3222" y="1676880"/>
            <a:ext cx="15899290" cy="7790652"/>
          </a:xfrm>
          <a:custGeom>
            <a:avLst/>
            <a:gdLst/>
            <a:ahLst/>
            <a:cxnLst/>
            <a:rect l="l" t="t" r="r" b="b"/>
            <a:pathLst>
              <a:path w="15899290" h="7790652">
                <a:moveTo>
                  <a:pt x="0" y="0"/>
                </a:moveTo>
                <a:lnTo>
                  <a:pt x="15899290" y="0"/>
                </a:lnTo>
                <a:lnTo>
                  <a:pt x="15899290" y="7790652"/>
                </a:lnTo>
                <a:lnTo>
                  <a:pt x="0" y="779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83851" y="712216"/>
            <a:ext cx="3820597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Kết quả thu được</a:t>
            </a:r>
          </a:p>
        </p:txBody>
      </p:sp>
      <p:sp>
        <p:nvSpPr>
          <p:cNvPr id="4" name="Freeform 4"/>
          <p:cNvSpPr/>
          <p:nvPr/>
        </p:nvSpPr>
        <p:spPr>
          <a:xfrm>
            <a:off x="15161160" y="417124"/>
            <a:ext cx="2455232" cy="611576"/>
          </a:xfrm>
          <a:custGeom>
            <a:avLst/>
            <a:gdLst/>
            <a:ahLst/>
            <a:cxnLst/>
            <a:rect l="l" t="t" r="r" b="b"/>
            <a:pathLst>
              <a:path w="2455232" h="611576">
                <a:moveTo>
                  <a:pt x="0" y="0"/>
                </a:moveTo>
                <a:lnTo>
                  <a:pt x="2455232" y="0"/>
                </a:lnTo>
                <a:lnTo>
                  <a:pt x="2455232" y="611576"/>
                </a:lnTo>
                <a:lnTo>
                  <a:pt x="0" y="61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1130" y="1564704"/>
            <a:ext cx="5436977" cy="5391289"/>
          </a:xfrm>
          <a:custGeom>
            <a:avLst/>
            <a:gdLst/>
            <a:ahLst/>
            <a:cxnLst/>
            <a:rect l="l" t="t" r="r" b="b"/>
            <a:pathLst>
              <a:path w="5436977" h="5391289">
                <a:moveTo>
                  <a:pt x="0" y="0"/>
                </a:moveTo>
                <a:lnTo>
                  <a:pt x="5436977" y="0"/>
                </a:lnTo>
                <a:lnTo>
                  <a:pt x="5436977" y="5391288"/>
                </a:lnTo>
                <a:lnTo>
                  <a:pt x="0" y="539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65677" y="1569964"/>
            <a:ext cx="5376757" cy="5391289"/>
          </a:xfrm>
          <a:custGeom>
            <a:avLst/>
            <a:gdLst/>
            <a:ahLst/>
            <a:cxnLst/>
            <a:rect l="l" t="t" r="r" b="b"/>
            <a:pathLst>
              <a:path w="5376757" h="5391289">
                <a:moveTo>
                  <a:pt x="0" y="0"/>
                </a:moveTo>
                <a:lnTo>
                  <a:pt x="5376757" y="0"/>
                </a:lnTo>
                <a:lnTo>
                  <a:pt x="5376757" y="5391289"/>
                </a:lnTo>
                <a:lnTo>
                  <a:pt x="0" y="5391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04359" y="1564704"/>
            <a:ext cx="5396549" cy="5396549"/>
          </a:xfrm>
          <a:custGeom>
            <a:avLst/>
            <a:gdLst/>
            <a:ahLst/>
            <a:cxnLst/>
            <a:rect l="l" t="t" r="r" b="b"/>
            <a:pathLst>
              <a:path w="5396549" h="5396549">
                <a:moveTo>
                  <a:pt x="0" y="0"/>
                </a:moveTo>
                <a:lnTo>
                  <a:pt x="5396549" y="0"/>
                </a:lnTo>
                <a:lnTo>
                  <a:pt x="5396549" y="5396549"/>
                </a:lnTo>
                <a:lnTo>
                  <a:pt x="0" y="53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50347" y="703136"/>
            <a:ext cx="14691328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So Sánh kết quả của 3 phương pháp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59906" y="7175067"/>
            <a:ext cx="1539002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Robert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29097" y="7175067"/>
            <a:ext cx="1249918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Sobel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90211" y="7180328"/>
            <a:ext cx="1624846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Prewitt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0288" y="8013321"/>
            <a:ext cx="13403223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 b="1" spc="-48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Robert: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Kết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quả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hơi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mờ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nhiễu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nhiều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nhiều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cạnh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mỏng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hoặc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không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rõ</a:t>
            </a:r>
            <a:endParaRPr lang="en-US" sz="3200" b="1" spc="-48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50347" y="8746873"/>
            <a:ext cx="13890211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4"/>
              </a:lnSpc>
              <a:spcBef>
                <a:spcPct val="0"/>
              </a:spcBef>
            </a:pPr>
            <a:r>
              <a:rPr lang="en-US" sz="3200" b="1" spc="-48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Sobel: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Cạnh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được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phát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rõ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đậm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nét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ổn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định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hơn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ít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nhiễu</a:t>
            </a:r>
            <a:endParaRPr lang="en-US" sz="3200" b="1" spc="-48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0347" y="9470899"/>
            <a:ext cx="15713524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4"/>
              </a:lnSpc>
              <a:spcBef>
                <a:spcPct val="0"/>
              </a:spcBef>
            </a:pPr>
            <a:r>
              <a:rPr lang="en-US" sz="3200" b="1" spc="-48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Prewitt: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Cạnh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cũng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rõ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nhưng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mờ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hơn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Sobel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một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chút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độ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chi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tiết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thấp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hơn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một</a:t>
            </a:r>
            <a:r>
              <a:rPr lang="en-US" sz="3200" b="1" spc="-48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00" b="1" spc="-48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chút</a:t>
            </a:r>
            <a:endParaRPr lang="en-US" sz="3200" b="1" spc="-48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6585585" y="279459"/>
            <a:ext cx="815322" cy="904503"/>
          </a:xfrm>
          <a:custGeom>
            <a:avLst/>
            <a:gdLst/>
            <a:ahLst/>
            <a:cxnLst/>
            <a:rect l="l" t="t" r="r" b="b"/>
            <a:pathLst>
              <a:path w="815322" h="904503">
                <a:moveTo>
                  <a:pt x="0" y="0"/>
                </a:moveTo>
                <a:lnTo>
                  <a:pt x="815323" y="0"/>
                </a:lnTo>
                <a:lnTo>
                  <a:pt x="815323" y="904504"/>
                </a:lnTo>
                <a:lnTo>
                  <a:pt x="0" y="90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355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27846" y="8199762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1"/>
                </a:lnTo>
                <a:lnTo>
                  <a:pt x="0" y="1113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84992" y="197058"/>
            <a:ext cx="12264702" cy="10089942"/>
            <a:chOff x="0" y="0"/>
            <a:chExt cx="3230210" cy="26574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30210" cy="2657433"/>
            </a:xfrm>
            <a:custGeom>
              <a:avLst/>
              <a:gdLst/>
              <a:ahLst/>
              <a:cxnLst/>
              <a:rect l="l" t="t" r="r" b="b"/>
              <a:pathLst>
                <a:path w="3230210" h="2657433">
                  <a:moveTo>
                    <a:pt x="0" y="0"/>
                  </a:moveTo>
                  <a:lnTo>
                    <a:pt x="3230210" y="0"/>
                  </a:lnTo>
                  <a:lnTo>
                    <a:pt x="3230210" y="2657433"/>
                  </a:lnTo>
                  <a:lnTo>
                    <a:pt x="0" y="26574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230210" cy="269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63504" y="1194980"/>
            <a:ext cx="11507679" cy="8860913"/>
          </a:xfrm>
          <a:custGeom>
            <a:avLst/>
            <a:gdLst/>
            <a:ahLst/>
            <a:cxnLst/>
            <a:rect l="l" t="t" r="r" b="b"/>
            <a:pathLst>
              <a:path w="11507679" h="8860913">
                <a:moveTo>
                  <a:pt x="0" y="0"/>
                </a:moveTo>
                <a:lnTo>
                  <a:pt x="11507679" y="0"/>
                </a:lnTo>
                <a:lnTo>
                  <a:pt x="11507679" y="8860913"/>
                </a:lnTo>
                <a:lnTo>
                  <a:pt x="0" y="8860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432980"/>
            <a:ext cx="10629900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Ưu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nhược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điểm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của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3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thuật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toán</a:t>
            </a:r>
            <a:endParaRPr lang="en-US" sz="5000" b="1" spc="-75" dirty="0">
              <a:solidFill>
                <a:srgbClr val="FF3131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3" name="Freeform 13"/>
          <p:cNvSpPr/>
          <p:nvPr/>
        </p:nvSpPr>
        <p:spPr>
          <a:xfrm flipH="1">
            <a:off x="12886641" y="1872556"/>
            <a:ext cx="4116606" cy="7031470"/>
          </a:xfrm>
          <a:custGeom>
            <a:avLst/>
            <a:gdLst/>
            <a:ahLst/>
            <a:cxnLst/>
            <a:rect l="l" t="t" r="r" b="b"/>
            <a:pathLst>
              <a:path w="4116606" h="7031470">
                <a:moveTo>
                  <a:pt x="4116606" y="0"/>
                </a:moveTo>
                <a:lnTo>
                  <a:pt x="0" y="0"/>
                </a:lnTo>
                <a:lnTo>
                  <a:pt x="0" y="7031470"/>
                </a:lnTo>
                <a:lnTo>
                  <a:pt x="4116606" y="7031470"/>
                </a:lnTo>
                <a:lnTo>
                  <a:pt x="41166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985617" y="3097919"/>
            <a:ext cx="10316766" cy="6718794"/>
          </a:xfrm>
          <a:custGeom>
            <a:avLst/>
            <a:gdLst/>
            <a:ahLst/>
            <a:cxnLst/>
            <a:rect l="l" t="t" r="r" b="b"/>
            <a:pathLst>
              <a:path w="10316766" h="6718794">
                <a:moveTo>
                  <a:pt x="0" y="0"/>
                </a:moveTo>
                <a:lnTo>
                  <a:pt x="10316766" y="0"/>
                </a:lnTo>
                <a:lnTo>
                  <a:pt x="10316766" y="6718794"/>
                </a:lnTo>
                <a:lnTo>
                  <a:pt x="0" y="6718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952500"/>
            <a:ext cx="16393497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Segmentation (phân đoạn ảnh)</a:t>
            </a:r>
            <a:r>
              <a:rPr lang="en-US" sz="3999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 trong xử lý ảnh là quá trình chia một hình ảnh thành nhiều vùng hoặc đối tượng có ý nghĩa — thường là để giúp dễ dàng phân tích và hiểu nội dung của ảnh.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3131"/>
                </a:solidFill>
                <a:latin typeface="Muli"/>
                <a:ea typeface="Muli"/>
                <a:cs typeface="Muli"/>
                <a:sym typeface="Muli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76757" y="1246960"/>
            <a:ext cx="8750659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Nhược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điểm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của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3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thuật</a:t>
            </a:r>
            <a:r>
              <a:rPr lang="en-US" sz="5000" b="1" spc="-75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spc="-75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toán</a:t>
            </a:r>
            <a:endParaRPr lang="en-US" sz="5000" b="1" spc="-75" dirty="0">
              <a:solidFill>
                <a:srgbClr val="FF3131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9538" y="2478419"/>
            <a:ext cx="16389762" cy="103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190" lvl="1" indent="-353595" algn="l">
              <a:lnSpc>
                <a:spcPts val="4159"/>
              </a:lnSpc>
              <a:buFont typeface="Arial"/>
              <a:buChar char="•"/>
            </a:pP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Gradient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tính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toán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độ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dốc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theo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một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hướng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cụ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thể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(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thường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là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x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y) →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Đôi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khi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chỉ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phát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tốt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biên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theo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hướng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thẳng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mà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kém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với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các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hướng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xiên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hoặc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cong</a:t>
            </a:r>
            <a:endParaRPr lang="en-US" sz="3275" b="1" spc="-49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9119" y="3985558"/>
            <a:ext cx="16389762" cy="51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190" lvl="1" indent="-353595" algn="l">
              <a:lnSpc>
                <a:spcPts val="4159"/>
              </a:lnSpc>
              <a:buFont typeface="Arial"/>
              <a:buChar char="•"/>
            </a:pP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Không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xác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định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rõ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ràng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vị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trí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biên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như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đạo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bậc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119" y="5124450"/>
            <a:ext cx="16389762" cy="51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190" lvl="1" indent="-353595" algn="l">
              <a:lnSpc>
                <a:spcPts val="4159"/>
              </a:lnSpc>
              <a:buFont typeface="Arial"/>
              <a:buChar char="•"/>
            </a:pP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Không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nhấn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mạnh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được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những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chi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tiết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phức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tạp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như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góc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hoặc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giao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nhau</a:t>
            </a:r>
            <a:endParaRPr lang="en-US" sz="3275" b="1" spc="-49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1458" y="7527801"/>
            <a:ext cx="16389762" cy="103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=&gt;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Giải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pháp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: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Sử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dụng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bộ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phát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cạnh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dựa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trên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đạo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bậc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2 (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ví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dụ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: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LoG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Canny)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để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xác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định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vị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trí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cạnh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chính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xác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hơn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</a:p>
        </p:txBody>
      </p:sp>
      <p:sp>
        <p:nvSpPr>
          <p:cNvPr id="13" name="Freeform 13"/>
          <p:cNvSpPr/>
          <p:nvPr/>
        </p:nvSpPr>
        <p:spPr>
          <a:xfrm>
            <a:off x="869538" y="8912210"/>
            <a:ext cx="815322" cy="904503"/>
          </a:xfrm>
          <a:custGeom>
            <a:avLst/>
            <a:gdLst/>
            <a:ahLst/>
            <a:cxnLst/>
            <a:rect l="l" t="t" r="r" b="b"/>
            <a:pathLst>
              <a:path w="815322" h="904503">
                <a:moveTo>
                  <a:pt x="0" y="0"/>
                </a:moveTo>
                <a:lnTo>
                  <a:pt x="815322" y="0"/>
                </a:lnTo>
                <a:lnTo>
                  <a:pt x="815322" y="904503"/>
                </a:lnTo>
                <a:lnTo>
                  <a:pt x="0" y="904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355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6104980"/>
            <a:ext cx="16389762" cy="51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190" lvl="1" indent="-353595" algn="l">
              <a:lnSpc>
                <a:spcPts val="4159"/>
              </a:lnSpc>
              <a:buFont typeface="Arial"/>
              <a:buChar char="•"/>
            </a:pP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Sử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dụng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2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phép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chập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=&gt;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không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tuyến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tính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00319" y="1914314"/>
            <a:ext cx="12243357" cy="6458371"/>
          </a:xfrm>
          <a:custGeom>
            <a:avLst/>
            <a:gdLst/>
            <a:ahLst/>
            <a:cxnLst/>
            <a:rect l="l" t="t" r="r" b="b"/>
            <a:pathLst>
              <a:path w="12243357" h="6458371">
                <a:moveTo>
                  <a:pt x="0" y="0"/>
                </a:moveTo>
                <a:lnTo>
                  <a:pt x="12243357" y="0"/>
                </a:lnTo>
                <a:lnTo>
                  <a:pt x="12243357" y="6458371"/>
                </a:lnTo>
                <a:lnTo>
                  <a:pt x="0" y="6458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647688" y="2105908"/>
            <a:ext cx="3114236" cy="1352790"/>
          </a:xfrm>
          <a:custGeom>
            <a:avLst/>
            <a:gdLst/>
            <a:ahLst/>
            <a:cxnLst/>
            <a:rect l="l" t="t" r="r" b="b"/>
            <a:pathLst>
              <a:path w="3114236" h="1352790">
                <a:moveTo>
                  <a:pt x="0" y="0"/>
                </a:moveTo>
                <a:lnTo>
                  <a:pt x="3114236" y="0"/>
                </a:lnTo>
                <a:lnTo>
                  <a:pt x="3114236" y="1352790"/>
                </a:lnTo>
                <a:lnTo>
                  <a:pt x="0" y="1352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445919" y="4251432"/>
            <a:ext cx="3813381" cy="1018052"/>
          </a:xfrm>
          <a:custGeom>
            <a:avLst/>
            <a:gdLst/>
            <a:ahLst/>
            <a:cxnLst/>
            <a:rect l="l" t="t" r="r" b="b"/>
            <a:pathLst>
              <a:path w="3813381" h="1018052">
                <a:moveTo>
                  <a:pt x="0" y="0"/>
                </a:moveTo>
                <a:lnTo>
                  <a:pt x="3813381" y="0"/>
                </a:lnTo>
                <a:lnTo>
                  <a:pt x="3813381" y="1018052"/>
                </a:lnTo>
                <a:lnTo>
                  <a:pt x="0" y="1018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445919" y="6402260"/>
            <a:ext cx="3941762" cy="776408"/>
          </a:xfrm>
          <a:custGeom>
            <a:avLst/>
            <a:gdLst/>
            <a:ahLst/>
            <a:cxnLst/>
            <a:rect l="l" t="t" r="r" b="b"/>
            <a:pathLst>
              <a:path w="3941762" h="776408">
                <a:moveTo>
                  <a:pt x="0" y="0"/>
                </a:moveTo>
                <a:lnTo>
                  <a:pt x="3941762" y="0"/>
                </a:lnTo>
                <a:lnTo>
                  <a:pt x="3941762" y="776408"/>
                </a:lnTo>
                <a:lnTo>
                  <a:pt x="0" y="7764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62849" y="1000125"/>
            <a:ext cx="13466326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Phát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cạnh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sử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dụng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đạo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bậc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2 (Laplacian of Gauss)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74627" y="5501827"/>
            <a:ext cx="3080730" cy="349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300" b="1" spc="-34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Gradient of Gaussian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49862" y="7332044"/>
            <a:ext cx="3295138" cy="349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300" b="1" spc="-34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Laplacian of Gaussian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74073" y="3458698"/>
            <a:ext cx="1504127" cy="349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20"/>
              </a:lnSpc>
              <a:spcBef>
                <a:spcPct val="0"/>
              </a:spcBef>
            </a:pPr>
            <a:r>
              <a:rPr lang="en-US" sz="2299" b="1" spc="-34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Gaussian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82149" y="8630855"/>
            <a:ext cx="8546425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Đồ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thị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biểu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diễn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Gaussian 1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chiều</a:t>
            </a:r>
            <a:endParaRPr lang="en-US" sz="3800" b="1" spc="-57" dirty="0">
              <a:solidFill>
                <a:srgbClr val="FF3131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5740284"/>
            <a:ext cx="6574894" cy="2254928"/>
          </a:xfrm>
          <a:custGeom>
            <a:avLst/>
            <a:gdLst/>
            <a:ahLst/>
            <a:cxnLst/>
            <a:rect l="l" t="t" r="r" b="b"/>
            <a:pathLst>
              <a:path w="6574894" h="2254928">
                <a:moveTo>
                  <a:pt x="0" y="0"/>
                </a:moveTo>
                <a:lnTo>
                  <a:pt x="6574894" y="0"/>
                </a:lnTo>
                <a:lnTo>
                  <a:pt x="6574894" y="2254928"/>
                </a:lnTo>
                <a:lnTo>
                  <a:pt x="0" y="225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1209132"/>
            <a:ext cx="840713" cy="837655"/>
          </a:xfrm>
          <a:custGeom>
            <a:avLst/>
            <a:gdLst/>
            <a:ahLst/>
            <a:cxnLst/>
            <a:rect l="l" t="t" r="r" b="b"/>
            <a:pathLst>
              <a:path w="840713" h="837655">
                <a:moveTo>
                  <a:pt x="0" y="0"/>
                </a:moveTo>
                <a:lnTo>
                  <a:pt x="840713" y="0"/>
                </a:lnTo>
                <a:lnTo>
                  <a:pt x="840713" y="837655"/>
                </a:lnTo>
                <a:lnTo>
                  <a:pt x="0" y="83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706531" y="4769891"/>
            <a:ext cx="4700297" cy="4700297"/>
          </a:xfrm>
          <a:custGeom>
            <a:avLst/>
            <a:gdLst/>
            <a:ahLst/>
            <a:cxnLst/>
            <a:rect l="l" t="t" r="r" b="b"/>
            <a:pathLst>
              <a:path w="4700297" h="4700297">
                <a:moveTo>
                  <a:pt x="0" y="0"/>
                </a:moveTo>
                <a:lnTo>
                  <a:pt x="4700297" y="0"/>
                </a:lnTo>
                <a:lnTo>
                  <a:pt x="4700297" y="4700297"/>
                </a:lnTo>
                <a:lnTo>
                  <a:pt x="0" y="47002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982606" y="1360598"/>
            <a:ext cx="16389762" cy="51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Giả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thiết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: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tại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sao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lại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dùng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Gauss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để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làm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mịn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???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9538" y="2198253"/>
            <a:ext cx="16389762" cy="156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→ Laplacian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nhạy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cảm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với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nhiễu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hơn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gradient do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tính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chất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của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đạo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bậc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hai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→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thường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cần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làm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mịn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ảnh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trước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bằng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Gauss.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Giải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thích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: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Đạo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bậc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hai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khuếch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đại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nhiễu</a:t>
            </a:r>
            <a:r>
              <a:rPr lang="en-US" sz="3275" b="1" spc="-49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5910" y="4083659"/>
            <a:ext cx="16389762" cy="51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190" lvl="1" indent="-353595" algn="l">
              <a:lnSpc>
                <a:spcPts val="4159"/>
              </a:lnSpc>
              <a:buFont typeface="Arial"/>
              <a:buChar char="•"/>
            </a:pP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Công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thức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ma </a:t>
            </a:r>
            <a:r>
              <a:rPr lang="en-US" sz="3275" b="1" spc="-4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trận</a:t>
            </a:r>
            <a:r>
              <a:rPr lang="en-US" sz="3275" b="1" spc="-4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Laplacian: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64419" y="6551264"/>
            <a:ext cx="324803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&amp;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74933" y="8328587"/>
            <a:ext cx="2282428" cy="54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  <a:spcBef>
                <a:spcPct val="0"/>
              </a:spcBef>
            </a:pPr>
            <a:r>
              <a:rPr lang="en-US" sz="3600" b="1" spc="-54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Công </a:t>
            </a:r>
            <a:r>
              <a:rPr lang="en-US" sz="3600" b="1" spc="-54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thức</a:t>
            </a:r>
            <a:r>
              <a:rPr lang="en-US" sz="3600" b="1" spc="-54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85114" y="9473875"/>
            <a:ext cx="1888085" cy="549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  <a:spcBef>
                <a:spcPct val="0"/>
              </a:spcBef>
            </a:pPr>
            <a:r>
              <a:rPr lang="en-US" sz="3600" b="1" spc="-54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 </a:t>
            </a:r>
            <a:r>
              <a:rPr lang="en-US" sz="3600" b="1" spc="-54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trận</a:t>
            </a:r>
            <a:endParaRPr lang="en-US" sz="3600" b="1" spc="-54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16780" y="3356908"/>
            <a:ext cx="4829702" cy="4953540"/>
          </a:xfrm>
          <a:custGeom>
            <a:avLst/>
            <a:gdLst/>
            <a:ahLst/>
            <a:cxnLst/>
            <a:rect l="l" t="t" r="r" b="b"/>
            <a:pathLst>
              <a:path w="4829702" h="4953540">
                <a:moveTo>
                  <a:pt x="0" y="0"/>
                </a:moveTo>
                <a:lnTo>
                  <a:pt x="4829702" y="0"/>
                </a:lnTo>
                <a:lnTo>
                  <a:pt x="4829702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648973" y="3596092"/>
            <a:ext cx="8890901" cy="1706736"/>
          </a:xfrm>
          <a:custGeom>
            <a:avLst/>
            <a:gdLst/>
            <a:ahLst/>
            <a:cxnLst/>
            <a:rect l="l" t="t" r="r" b="b"/>
            <a:pathLst>
              <a:path w="8890901" h="1706736">
                <a:moveTo>
                  <a:pt x="0" y="0"/>
                </a:moveTo>
                <a:lnTo>
                  <a:pt x="8890902" y="0"/>
                </a:lnTo>
                <a:lnTo>
                  <a:pt x="8890902" y="1706736"/>
                </a:lnTo>
                <a:lnTo>
                  <a:pt x="0" y="1706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648973" y="6018916"/>
            <a:ext cx="8890901" cy="2053327"/>
          </a:xfrm>
          <a:custGeom>
            <a:avLst/>
            <a:gdLst/>
            <a:ahLst/>
            <a:cxnLst/>
            <a:rect l="l" t="t" r="r" b="b"/>
            <a:pathLst>
              <a:path w="8890901" h="2053327">
                <a:moveTo>
                  <a:pt x="0" y="0"/>
                </a:moveTo>
                <a:lnTo>
                  <a:pt x="8890902" y="0"/>
                </a:lnTo>
                <a:lnTo>
                  <a:pt x="8890902" y="2053327"/>
                </a:lnTo>
                <a:lnTo>
                  <a:pt x="0" y="2053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4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654652" y="1255043"/>
            <a:ext cx="6758464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Giải thích vì sao có ma trận đó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4652" y="2230734"/>
            <a:ext cx="11988641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B1: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Đạo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bậc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hai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bằng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công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thức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sai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phân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rời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rạc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</a:p>
        </p:txBody>
      </p:sp>
      <p:sp>
        <p:nvSpPr>
          <p:cNvPr id="13" name="Freeform 13"/>
          <p:cNvSpPr/>
          <p:nvPr/>
        </p:nvSpPr>
        <p:spPr>
          <a:xfrm>
            <a:off x="925888" y="1178520"/>
            <a:ext cx="625952" cy="786013"/>
          </a:xfrm>
          <a:custGeom>
            <a:avLst/>
            <a:gdLst/>
            <a:ahLst/>
            <a:cxnLst/>
            <a:rect l="l" t="t" r="r" b="b"/>
            <a:pathLst>
              <a:path w="625952" h="786013">
                <a:moveTo>
                  <a:pt x="0" y="0"/>
                </a:moveTo>
                <a:lnTo>
                  <a:pt x="625952" y="0"/>
                </a:lnTo>
                <a:lnTo>
                  <a:pt x="625952" y="786013"/>
                </a:lnTo>
                <a:lnTo>
                  <a:pt x="0" y="786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1319179" y="15240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804068" y="566944"/>
            <a:ext cx="2455232" cy="611576"/>
          </a:xfrm>
          <a:custGeom>
            <a:avLst/>
            <a:gdLst/>
            <a:ahLst/>
            <a:cxnLst/>
            <a:rect l="l" t="t" r="r" b="b"/>
            <a:pathLst>
              <a:path w="2455232" h="611576">
                <a:moveTo>
                  <a:pt x="0" y="0"/>
                </a:moveTo>
                <a:lnTo>
                  <a:pt x="2455232" y="0"/>
                </a:lnTo>
                <a:lnTo>
                  <a:pt x="2455232" y="611576"/>
                </a:lnTo>
                <a:lnTo>
                  <a:pt x="0" y="611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65393" y="2005633"/>
            <a:ext cx="4990386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B2: Laplacian 2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chiều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 </a:t>
            </a:r>
          </a:p>
        </p:txBody>
      </p:sp>
      <p:sp>
        <p:nvSpPr>
          <p:cNvPr id="5" name="Freeform 5"/>
          <p:cNvSpPr/>
          <p:nvPr/>
        </p:nvSpPr>
        <p:spPr>
          <a:xfrm>
            <a:off x="5868459" y="3019601"/>
            <a:ext cx="5174766" cy="1774739"/>
          </a:xfrm>
          <a:custGeom>
            <a:avLst/>
            <a:gdLst/>
            <a:ahLst/>
            <a:cxnLst/>
            <a:rect l="l" t="t" r="r" b="b"/>
            <a:pathLst>
              <a:path w="5174766" h="1774739">
                <a:moveTo>
                  <a:pt x="0" y="0"/>
                </a:moveTo>
                <a:lnTo>
                  <a:pt x="5174766" y="0"/>
                </a:lnTo>
                <a:lnTo>
                  <a:pt x="5174766" y="1774740"/>
                </a:lnTo>
                <a:lnTo>
                  <a:pt x="0" y="1774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14921" y="5143500"/>
            <a:ext cx="4160805" cy="4267493"/>
          </a:xfrm>
          <a:custGeom>
            <a:avLst/>
            <a:gdLst/>
            <a:ahLst/>
            <a:cxnLst/>
            <a:rect l="l" t="t" r="r" b="b"/>
            <a:pathLst>
              <a:path w="4160805" h="4267493">
                <a:moveTo>
                  <a:pt x="0" y="0"/>
                </a:moveTo>
                <a:lnTo>
                  <a:pt x="4160805" y="0"/>
                </a:lnTo>
                <a:lnTo>
                  <a:pt x="4160805" y="4267493"/>
                </a:lnTo>
                <a:lnTo>
                  <a:pt x="0" y="4267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291734" y="5143500"/>
            <a:ext cx="4328882" cy="4328882"/>
          </a:xfrm>
          <a:custGeom>
            <a:avLst/>
            <a:gdLst/>
            <a:ahLst/>
            <a:cxnLst/>
            <a:rect l="l" t="t" r="r" b="b"/>
            <a:pathLst>
              <a:path w="4328882" h="4328882">
                <a:moveTo>
                  <a:pt x="0" y="0"/>
                </a:moveTo>
                <a:lnTo>
                  <a:pt x="4328882" y="0"/>
                </a:lnTo>
                <a:lnTo>
                  <a:pt x="4328882" y="4328882"/>
                </a:lnTo>
                <a:lnTo>
                  <a:pt x="0" y="4328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727928" y="6991457"/>
            <a:ext cx="1411605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====&gt;</a:t>
            </a:r>
          </a:p>
        </p:txBody>
      </p:sp>
      <p:sp>
        <p:nvSpPr>
          <p:cNvPr id="9" name="Freeform 9"/>
          <p:cNvSpPr/>
          <p:nvPr/>
        </p:nvSpPr>
        <p:spPr>
          <a:xfrm>
            <a:off x="14804068" y="566944"/>
            <a:ext cx="2455232" cy="611576"/>
          </a:xfrm>
          <a:custGeom>
            <a:avLst/>
            <a:gdLst/>
            <a:ahLst/>
            <a:cxnLst/>
            <a:rect l="l" t="t" r="r" b="b"/>
            <a:pathLst>
              <a:path w="2455232" h="611576">
                <a:moveTo>
                  <a:pt x="0" y="0"/>
                </a:moveTo>
                <a:lnTo>
                  <a:pt x="2455232" y="0"/>
                </a:lnTo>
                <a:lnTo>
                  <a:pt x="2455232" y="611576"/>
                </a:lnTo>
                <a:lnTo>
                  <a:pt x="0" y="6115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975912" y="3603406"/>
            <a:ext cx="9032239" cy="1735837"/>
          </a:xfrm>
          <a:custGeom>
            <a:avLst/>
            <a:gdLst/>
            <a:ahLst/>
            <a:cxnLst/>
            <a:rect l="l" t="t" r="r" b="b"/>
            <a:pathLst>
              <a:path w="9032239" h="1735837">
                <a:moveTo>
                  <a:pt x="0" y="0"/>
                </a:moveTo>
                <a:lnTo>
                  <a:pt x="9032239" y="0"/>
                </a:lnTo>
                <a:lnTo>
                  <a:pt x="9032239" y="1735838"/>
                </a:lnTo>
                <a:lnTo>
                  <a:pt x="0" y="1735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803237" y="7646978"/>
            <a:ext cx="7684090" cy="1626559"/>
          </a:xfrm>
          <a:custGeom>
            <a:avLst/>
            <a:gdLst/>
            <a:ahLst/>
            <a:cxnLst/>
            <a:rect l="l" t="t" r="r" b="b"/>
            <a:pathLst>
              <a:path w="7684090" h="1626559">
                <a:moveTo>
                  <a:pt x="0" y="0"/>
                </a:moveTo>
                <a:lnTo>
                  <a:pt x="7684090" y="0"/>
                </a:lnTo>
                <a:lnTo>
                  <a:pt x="7684090" y="1626559"/>
                </a:lnTo>
                <a:lnTo>
                  <a:pt x="0" y="16265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47612" y="1274810"/>
            <a:ext cx="5604749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Các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thực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LoG</a:t>
            </a:r>
            <a:endParaRPr lang="en-US" sz="3800" b="1" spc="-57" dirty="0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94502" y="2050653"/>
            <a:ext cx="1915497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Cách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1: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1318" y="2747446"/>
            <a:ext cx="13887928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1: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Làm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mịn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ảnh</a:t>
            </a:r>
            <a:endParaRPr lang="en-US" sz="3800" b="1" spc="-57" dirty="0">
              <a:solidFill>
                <a:srgbClr val="FF3131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33273" y="6733118"/>
            <a:ext cx="13887928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2: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Tính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Laplacian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của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ảnh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đã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làm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trơn</a:t>
            </a:r>
            <a:endParaRPr lang="en-US" sz="3800" b="1" spc="-57" dirty="0">
              <a:solidFill>
                <a:srgbClr val="FF3131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6029" y="5709625"/>
            <a:ext cx="16613271" cy="57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Trong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đó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I(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x,y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)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là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ảnh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xám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G(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x,y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)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là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Gauss,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∗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là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phép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tích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chập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804068" y="566944"/>
            <a:ext cx="2455232" cy="611576"/>
          </a:xfrm>
          <a:custGeom>
            <a:avLst/>
            <a:gdLst/>
            <a:ahLst/>
            <a:cxnLst/>
            <a:rect l="l" t="t" r="r" b="b"/>
            <a:pathLst>
              <a:path w="2455232" h="611576">
                <a:moveTo>
                  <a:pt x="0" y="0"/>
                </a:moveTo>
                <a:lnTo>
                  <a:pt x="2455232" y="0"/>
                </a:lnTo>
                <a:lnTo>
                  <a:pt x="2455232" y="611576"/>
                </a:lnTo>
                <a:lnTo>
                  <a:pt x="0" y="6115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106712" y="3511603"/>
            <a:ext cx="9048986" cy="1864897"/>
          </a:xfrm>
          <a:custGeom>
            <a:avLst/>
            <a:gdLst/>
            <a:ahLst/>
            <a:cxnLst/>
            <a:rect l="l" t="t" r="r" b="b"/>
            <a:pathLst>
              <a:path w="9048986" h="1864897">
                <a:moveTo>
                  <a:pt x="0" y="0"/>
                </a:moveTo>
                <a:lnTo>
                  <a:pt x="9048986" y="0"/>
                </a:lnTo>
                <a:lnTo>
                  <a:pt x="9048986" y="1864896"/>
                </a:lnTo>
                <a:lnTo>
                  <a:pt x="0" y="1864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106712" y="6504767"/>
            <a:ext cx="9201149" cy="1794096"/>
          </a:xfrm>
          <a:custGeom>
            <a:avLst/>
            <a:gdLst/>
            <a:ahLst/>
            <a:cxnLst/>
            <a:rect l="l" t="t" r="r" b="b"/>
            <a:pathLst>
              <a:path w="9201149" h="1794096">
                <a:moveTo>
                  <a:pt x="0" y="0"/>
                </a:moveTo>
                <a:lnTo>
                  <a:pt x="9201149" y="0"/>
                </a:lnTo>
                <a:lnTo>
                  <a:pt x="9201149" y="1794096"/>
                </a:lnTo>
                <a:lnTo>
                  <a:pt x="0" y="1794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94265" y="2050653"/>
            <a:ext cx="1763335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Cách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2: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26471"/>
            <a:ext cx="13887928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1: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Tìm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Laplacian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của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Gauss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5624149"/>
            <a:ext cx="13887928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2: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Chập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nó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với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ảnh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I(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x,y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)</a:t>
            </a:r>
          </a:p>
        </p:txBody>
      </p:sp>
      <p:sp>
        <p:nvSpPr>
          <p:cNvPr id="9" name="Freeform 9"/>
          <p:cNvSpPr/>
          <p:nvPr/>
        </p:nvSpPr>
        <p:spPr>
          <a:xfrm>
            <a:off x="14804068" y="566944"/>
            <a:ext cx="2455232" cy="611576"/>
          </a:xfrm>
          <a:custGeom>
            <a:avLst/>
            <a:gdLst/>
            <a:ahLst/>
            <a:cxnLst/>
            <a:rect l="l" t="t" r="r" b="b"/>
            <a:pathLst>
              <a:path w="2455232" h="611576">
                <a:moveTo>
                  <a:pt x="0" y="0"/>
                </a:moveTo>
                <a:lnTo>
                  <a:pt x="2455232" y="0"/>
                </a:lnTo>
                <a:lnTo>
                  <a:pt x="2455232" y="611576"/>
                </a:lnTo>
                <a:lnTo>
                  <a:pt x="0" y="6115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9282" y="1889648"/>
            <a:ext cx="5587915" cy="7342431"/>
          </a:xfrm>
          <a:custGeom>
            <a:avLst/>
            <a:gdLst/>
            <a:ahLst/>
            <a:cxnLst/>
            <a:rect l="l" t="t" r="r" b="b"/>
            <a:pathLst>
              <a:path w="5587915" h="7342431">
                <a:moveTo>
                  <a:pt x="0" y="0"/>
                </a:moveTo>
                <a:lnTo>
                  <a:pt x="5587914" y="0"/>
                </a:lnTo>
                <a:lnTo>
                  <a:pt x="5587914" y="7342431"/>
                </a:lnTo>
                <a:lnTo>
                  <a:pt x="0" y="7342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84623" y="3538959"/>
            <a:ext cx="10449940" cy="5120471"/>
          </a:xfrm>
          <a:custGeom>
            <a:avLst/>
            <a:gdLst/>
            <a:ahLst/>
            <a:cxnLst/>
            <a:rect l="l" t="t" r="r" b="b"/>
            <a:pathLst>
              <a:path w="10449940" h="5120471">
                <a:moveTo>
                  <a:pt x="0" y="0"/>
                </a:moveTo>
                <a:lnTo>
                  <a:pt x="10449940" y="0"/>
                </a:lnTo>
                <a:lnTo>
                  <a:pt x="10449940" y="5120471"/>
                </a:lnTo>
                <a:lnTo>
                  <a:pt x="0" y="51204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99282" y="1311476"/>
            <a:ext cx="1877317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Cách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1: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544252"/>
            <a:ext cx="6375825" cy="6115178"/>
          </a:xfrm>
          <a:custGeom>
            <a:avLst/>
            <a:gdLst/>
            <a:ahLst/>
            <a:cxnLst/>
            <a:rect l="l" t="t" r="r" b="b"/>
            <a:pathLst>
              <a:path w="6375825" h="6115178">
                <a:moveTo>
                  <a:pt x="0" y="0"/>
                </a:moveTo>
                <a:lnTo>
                  <a:pt x="6375825" y="0"/>
                </a:lnTo>
                <a:lnTo>
                  <a:pt x="6375825" y="6115178"/>
                </a:lnTo>
                <a:lnTo>
                  <a:pt x="0" y="611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96200" y="4655953"/>
            <a:ext cx="10280226" cy="4806006"/>
          </a:xfrm>
          <a:custGeom>
            <a:avLst/>
            <a:gdLst/>
            <a:ahLst/>
            <a:cxnLst/>
            <a:rect l="l" t="t" r="r" b="b"/>
            <a:pathLst>
              <a:path w="10280226" h="4806006">
                <a:moveTo>
                  <a:pt x="0" y="0"/>
                </a:moveTo>
                <a:lnTo>
                  <a:pt x="10280226" y="0"/>
                </a:lnTo>
                <a:lnTo>
                  <a:pt x="10280226" y="4806006"/>
                </a:lnTo>
                <a:lnTo>
                  <a:pt x="0" y="4806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008923" y="638156"/>
            <a:ext cx="3745311" cy="3812192"/>
          </a:xfrm>
          <a:custGeom>
            <a:avLst/>
            <a:gdLst/>
            <a:ahLst/>
            <a:cxnLst/>
            <a:rect l="l" t="t" r="r" b="b"/>
            <a:pathLst>
              <a:path w="3745311" h="3812192">
                <a:moveTo>
                  <a:pt x="0" y="0"/>
                </a:moveTo>
                <a:lnTo>
                  <a:pt x="3745311" y="0"/>
                </a:lnTo>
                <a:lnTo>
                  <a:pt x="3745311" y="3812192"/>
                </a:lnTo>
                <a:lnTo>
                  <a:pt x="0" y="3812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754234" y="813980"/>
            <a:ext cx="4704008" cy="3525740"/>
          </a:xfrm>
          <a:custGeom>
            <a:avLst/>
            <a:gdLst/>
            <a:ahLst/>
            <a:cxnLst/>
            <a:rect l="l" t="t" r="r" b="b"/>
            <a:pathLst>
              <a:path w="4704008" h="3525740">
                <a:moveTo>
                  <a:pt x="0" y="0"/>
                </a:moveTo>
                <a:lnTo>
                  <a:pt x="4704008" y="0"/>
                </a:lnTo>
                <a:lnTo>
                  <a:pt x="4704008" y="3525740"/>
                </a:lnTo>
                <a:lnTo>
                  <a:pt x="0" y="35257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99045" y="1311476"/>
            <a:ext cx="1905870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Cách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2: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80093" y="1311476"/>
            <a:ext cx="9833015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Nhận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xét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LoG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so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với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phương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pháp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gradient: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0093" y="2411021"/>
            <a:ext cx="14525030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4826"/>
              </a:lnSpc>
              <a:buFont typeface="Arial"/>
              <a:buChar char="•"/>
            </a:pP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Phát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biên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tổng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quát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tốt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hơn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, bao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gồm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cả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biên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cong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xiên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0093" y="4931791"/>
            <a:ext cx="15029259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4826"/>
              </a:lnSpc>
              <a:buFont typeface="Arial"/>
              <a:buChar char="•"/>
            </a:pP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Xác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định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vị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trí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biên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chính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xác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hơn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nhờ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sử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dụng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đạo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bậc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hai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0093" y="3366606"/>
            <a:ext cx="15779207" cy="121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4826"/>
              </a:lnSpc>
              <a:buFont typeface="Arial"/>
              <a:buChar char="•"/>
            </a:pP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Nhấn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mạnh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tốt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các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chi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tiết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phức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tạp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như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góc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điểm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giao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nhau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–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điều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mà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các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phương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pháp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gradient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thường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bỏ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sót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0093" y="6031484"/>
            <a:ext cx="15779207" cy="121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4826"/>
              </a:lnSpc>
              <a:buFont typeface="Arial"/>
              <a:buChar char="•"/>
            </a:pP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Đường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biên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sắc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nét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mượt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mà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hơn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so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với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các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biên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có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phần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gắt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dễ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rời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rạc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ở Sobel, Prewitt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hoặc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Robert.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86458" y="1246960"/>
            <a:ext cx="321052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spc="-75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Ứng dụng: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6458" y="2294914"/>
            <a:ext cx="16362210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b="1" spc="-5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Y tế: Phân đoạn khối u, cơ quan nội tạng, Hỗ trợ chẩn đoán tự động từ ảnh CT, MRI, X-quang.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6458" y="3780814"/>
            <a:ext cx="16362210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b="1" spc="-5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Xe tự lái: Phân đoạn làn đường, phương tiện, người đi bộ, biển báo giao thông. Semantic segmentation giúp xe hiểu ngữ cảnh xung quanh.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6458" y="5763535"/>
            <a:ext cx="16362210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b="1" spc="-5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3. Sinh học &amp; kính hiển vi: Phân đoạn tế bào, nhân tế bào, mô, vi khuẩn từ ảnh hiển vi.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6458" y="7392310"/>
            <a:ext cx="14053542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4. Thị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giác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máy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tính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: Theo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dõi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vật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thể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(object tracking).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6458" y="8402870"/>
            <a:ext cx="16072842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b="1" spc="-5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5. Công nghiệp &amp; sản xuất: Phân đoạn khuyết tật, vết nứt trong sản phẩm.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484784" y="81398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762283" y="6026033"/>
            <a:ext cx="3582507" cy="2070474"/>
          </a:xfrm>
          <a:custGeom>
            <a:avLst/>
            <a:gdLst/>
            <a:ahLst/>
            <a:cxnLst/>
            <a:rect l="l" t="t" r="r" b="b"/>
            <a:pathLst>
              <a:path w="3582507" h="2070474">
                <a:moveTo>
                  <a:pt x="0" y="0"/>
                </a:moveTo>
                <a:lnTo>
                  <a:pt x="3582507" y="0"/>
                </a:lnTo>
                <a:lnTo>
                  <a:pt x="3582507" y="2070474"/>
                </a:lnTo>
                <a:lnTo>
                  <a:pt x="0" y="207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1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7800" y="3841984"/>
            <a:ext cx="6068503" cy="1357793"/>
          </a:xfrm>
          <a:custGeom>
            <a:avLst/>
            <a:gdLst/>
            <a:ahLst/>
            <a:cxnLst/>
            <a:rect l="l" t="t" r="r" b="b"/>
            <a:pathLst>
              <a:path w="6068503" h="1357793">
                <a:moveTo>
                  <a:pt x="0" y="0"/>
                </a:moveTo>
                <a:lnTo>
                  <a:pt x="6068503" y="0"/>
                </a:lnTo>
                <a:lnTo>
                  <a:pt x="6068503" y="1357793"/>
                </a:lnTo>
                <a:lnTo>
                  <a:pt x="0" y="1357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439370" y="3841984"/>
            <a:ext cx="4664658" cy="1393007"/>
          </a:xfrm>
          <a:custGeom>
            <a:avLst/>
            <a:gdLst/>
            <a:ahLst/>
            <a:cxnLst/>
            <a:rect l="l" t="t" r="r" b="b"/>
            <a:pathLst>
              <a:path w="4664658" h="1393007">
                <a:moveTo>
                  <a:pt x="0" y="0"/>
                </a:moveTo>
                <a:lnTo>
                  <a:pt x="4664658" y="0"/>
                </a:lnTo>
                <a:lnTo>
                  <a:pt x="4664658" y="1393007"/>
                </a:lnTo>
                <a:lnTo>
                  <a:pt x="0" y="1393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23567"/>
            <a:ext cx="13921860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Phát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cạnh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sử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dụng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đạo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bậc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2 (Canny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Egde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Detector)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035" y="1707439"/>
            <a:ext cx="5974922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Các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thực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Canny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5725" y="2527979"/>
            <a:ext cx="8108275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1: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Làm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mịn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ảnh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với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Gauss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936" y="3185630"/>
            <a:ext cx="13887928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2: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Tính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Gradient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magtitude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Gradient direction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81681" y="5368382"/>
            <a:ext cx="13887928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3: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Lấy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Laplacian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dọc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theo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hướng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của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cạnh</a:t>
            </a: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đó</a:t>
            </a:r>
            <a:endParaRPr lang="en-US" sz="3800" b="1" spc="-57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4A0E33-3C9B-BF87-DF2C-A86A6F7C1743}"/>
              </a:ext>
            </a:extLst>
          </p:cNvPr>
          <p:cNvSpPr txBox="1"/>
          <p:nvPr/>
        </p:nvSpPr>
        <p:spPr>
          <a:xfrm>
            <a:off x="791551" y="8309257"/>
            <a:ext cx="1670489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800" b="1" i="0" dirty="0" err="1">
                <a:effectLst/>
                <a:latin typeface="Muli Bold" panose="020B0604020202020204" charset="0"/>
              </a:rPr>
              <a:t>Bước</a:t>
            </a:r>
            <a:r>
              <a:rPr lang="en-US" sz="3800" b="1" i="0" dirty="0">
                <a:effectLst/>
                <a:latin typeface="Muli Bold" panose="020B0604020202020204" charset="0"/>
              </a:rPr>
              <a:t> 4: </a:t>
            </a:r>
            <a:r>
              <a:rPr lang="vi-VN" sz="3800" b="1" i="0" dirty="0">
                <a:effectLst/>
                <a:latin typeface="Muli Bold" panose="020B0604020202020204" charset="0"/>
              </a:rPr>
              <a:t>Sử dụng ngưỡng kép (double thresholding) và phân tích kết nối để phát hiện và liên kết các cạnh</a:t>
            </a:r>
            <a:endParaRPr lang="en-US" sz="3800" dirty="0">
              <a:latin typeface="Muli Bold" panose="020B06040202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7763" y="1666115"/>
            <a:ext cx="7549960" cy="6385714"/>
          </a:xfrm>
          <a:custGeom>
            <a:avLst/>
            <a:gdLst/>
            <a:ahLst/>
            <a:cxnLst/>
            <a:rect l="l" t="t" r="r" b="b"/>
            <a:pathLst>
              <a:path w="7549960" h="6385714">
                <a:moveTo>
                  <a:pt x="0" y="0"/>
                </a:moveTo>
                <a:lnTo>
                  <a:pt x="7549961" y="0"/>
                </a:lnTo>
                <a:lnTo>
                  <a:pt x="7549961" y="6385714"/>
                </a:lnTo>
                <a:lnTo>
                  <a:pt x="0" y="63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47724" y="1316609"/>
            <a:ext cx="8223321" cy="5242586"/>
          </a:xfrm>
          <a:custGeom>
            <a:avLst/>
            <a:gdLst/>
            <a:ahLst/>
            <a:cxnLst/>
            <a:rect l="l" t="t" r="r" b="b"/>
            <a:pathLst>
              <a:path w="8223321" h="5242586">
                <a:moveTo>
                  <a:pt x="0" y="0"/>
                </a:moveTo>
                <a:lnTo>
                  <a:pt x="8223320" y="0"/>
                </a:lnTo>
                <a:lnTo>
                  <a:pt x="8223320" y="5242586"/>
                </a:lnTo>
                <a:lnTo>
                  <a:pt x="0" y="5242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002349" y="6559195"/>
            <a:ext cx="4769148" cy="3448529"/>
          </a:xfrm>
          <a:custGeom>
            <a:avLst/>
            <a:gdLst/>
            <a:ahLst/>
            <a:cxnLst/>
            <a:rect l="l" t="t" r="r" b="b"/>
            <a:pathLst>
              <a:path w="4769148" h="3448529">
                <a:moveTo>
                  <a:pt x="0" y="0"/>
                </a:moveTo>
                <a:lnTo>
                  <a:pt x="4769147" y="0"/>
                </a:lnTo>
                <a:lnTo>
                  <a:pt x="4769147" y="3448529"/>
                </a:lnTo>
                <a:lnTo>
                  <a:pt x="0" y="3448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847" b="-76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97763" y="712216"/>
            <a:ext cx="3088437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Code </a:t>
            </a:r>
            <a:r>
              <a:rPr lang="en-US" sz="3800" b="1" spc="-57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matlab</a:t>
            </a:r>
            <a:endParaRPr lang="en-US" sz="3800" b="1" spc="-57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61835" y="8941816"/>
            <a:ext cx="4709994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Phương pháp Canny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7587" y="2120018"/>
            <a:ext cx="14530854" cy="7138282"/>
          </a:xfrm>
          <a:custGeom>
            <a:avLst/>
            <a:gdLst/>
            <a:ahLst/>
            <a:cxnLst/>
            <a:rect l="l" t="t" r="r" b="b"/>
            <a:pathLst>
              <a:path w="14530854" h="7138282">
                <a:moveTo>
                  <a:pt x="0" y="0"/>
                </a:moveTo>
                <a:lnTo>
                  <a:pt x="14530855" y="0"/>
                </a:lnTo>
                <a:lnTo>
                  <a:pt x="14530855" y="7138282"/>
                </a:lnTo>
                <a:lnTo>
                  <a:pt x="0" y="7138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83851" y="712216"/>
            <a:ext cx="3820597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Kết quả thu được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3505" y="712216"/>
            <a:ext cx="7031295" cy="57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Nhận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xét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sau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khi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thu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kết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quả</a:t>
            </a:r>
            <a:endParaRPr lang="en-US" sz="3800" b="1" spc="-57" dirty="0">
              <a:solidFill>
                <a:srgbClr val="FF3131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3440" y="2150768"/>
            <a:ext cx="15925860" cy="531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63" lvl="1" indent="-367031">
              <a:lnSpc>
                <a:spcPts val="4318"/>
              </a:lnSpc>
              <a:buFont typeface="Arial"/>
              <a:buChar char="•"/>
            </a:pP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Biên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của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mũ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khuôn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mặt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mắt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vai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tóc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được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phát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rõ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ràng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liên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tục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3440" y="3520717"/>
            <a:ext cx="15925860" cy="10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3" lvl="1" indent="-367031" algn="l">
              <a:lnSpc>
                <a:spcPts val="4318"/>
              </a:lnSpc>
              <a:buFont typeface="Arial"/>
              <a:buChar char="•"/>
            </a:pP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Các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cạnh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có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độ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tương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phản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thấp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hơn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(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như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vùng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da,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bóng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đổ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)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vẫn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ra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đủ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tốt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không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bị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mất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3440" y="5377045"/>
            <a:ext cx="16319586" cy="10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3" lvl="1" indent="-367031" algn="l">
              <a:lnSpc>
                <a:spcPts val="4318"/>
              </a:lnSpc>
              <a:buFont typeface="Arial"/>
              <a:buChar char="•"/>
            </a:pP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Các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đường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biên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liên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kết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tốt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đặc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biệt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là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đường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viền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mũ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đường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nét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khuôn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400" b="1" spc="-5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mặt</a:t>
            </a:r>
            <a:r>
              <a:rPr lang="en-US" sz="3400" b="1" spc="-5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974" y="7442922"/>
            <a:ext cx="16319586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5"/>
              </a:lnSpc>
              <a:spcBef>
                <a:spcPct val="0"/>
              </a:spcBef>
            </a:pP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→ Canny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là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lựa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chọn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tối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ưu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cho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việc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phát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biên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chính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xác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rõ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ràng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ổn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500" b="1" spc="-5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định</a:t>
            </a:r>
            <a:r>
              <a:rPr lang="en-US" sz="3500" b="1" spc="-5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12216"/>
            <a:ext cx="5039083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So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sánh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Canny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LoG</a:t>
            </a:r>
            <a:endParaRPr lang="en-US" sz="3800" b="1" spc="-57" dirty="0">
              <a:solidFill>
                <a:srgbClr val="FF3131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C2F59-0343-71F5-944A-E0B388BA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47900"/>
            <a:ext cx="16813971" cy="67065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8598" y="3754755"/>
            <a:ext cx="16180702" cy="276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spc="-135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Cám ơn thầy và các bạn đã lắng nghe</a:t>
            </a:r>
          </a:p>
        </p:txBody>
      </p:sp>
      <p:sp>
        <p:nvSpPr>
          <p:cNvPr id="3" name="Freeform 3"/>
          <p:cNvSpPr/>
          <p:nvPr/>
        </p:nvSpPr>
        <p:spPr>
          <a:xfrm>
            <a:off x="14779947" y="1028700"/>
            <a:ext cx="1637441" cy="1643417"/>
          </a:xfrm>
          <a:custGeom>
            <a:avLst/>
            <a:gdLst/>
            <a:ahLst/>
            <a:cxnLst/>
            <a:rect l="l" t="t" r="r" b="b"/>
            <a:pathLst>
              <a:path w="1637441" h="1643417">
                <a:moveTo>
                  <a:pt x="0" y="0"/>
                </a:moveTo>
                <a:lnTo>
                  <a:pt x="1637441" y="0"/>
                </a:lnTo>
                <a:lnTo>
                  <a:pt x="1637441" y="1643417"/>
                </a:lnTo>
                <a:lnTo>
                  <a:pt x="0" y="1643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16860" y="7917179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8" y="0"/>
                </a:lnTo>
                <a:lnTo>
                  <a:pt x="1000528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640410" y="1373709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95568" y="7441970"/>
            <a:ext cx="1446459" cy="1816330"/>
          </a:xfrm>
          <a:custGeom>
            <a:avLst/>
            <a:gdLst/>
            <a:ahLst/>
            <a:cxnLst/>
            <a:rect l="l" t="t" r="r" b="b"/>
            <a:pathLst>
              <a:path w="1446459" h="1816330">
                <a:moveTo>
                  <a:pt x="0" y="0"/>
                </a:moveTo>
                <a:lnTo>
                  <a:pt x="1446459" y="0"/>
                </a:lnTo>
                <a:lnTo>
                  <a:pt x="1446459" y="1816330"/>
                </a:lnTo>
                <a:lnTo>
                  <a:pt x="0" y="1816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220441" y="9258300"/>
            <a:ext cx="4393894" cy="1382079"/>
          </a:xfrm>
          <a:custGeom>
            <a:avLst/>
            <a:gdLst/>
            <a:ahLst/>
            <a:cxnLst/>
            <a:rect l="l" t="t" r="r" b="b"/>
            <a:pathLst>
              <a:path w="4393894" h="1382079">
                <a:moveTo>
                  <a:pt x="0" y="0"/>
                </a:moveTo>
                <a:lnTo>
                  <a:pt x="4393894" y="0"/>
                </a:lnTo>
                <a:lnTo>
                  <a:pt x="4393894" y="1382079"/>
                </a:lnTo>
                <a:lnTo>
                  <a:pt x="0" y="1382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30774" y="1246960"/>
            <a:ext cx="982825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spc="-75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Phương pháp của Segmentation: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074" y="2235109"/>
            <a:ext cx="16557226" cy="431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79"/>
              </a:lnSpc>
            </a:pPr>
            <a:r>
              <a:rPr lang="en-US" sz="3999" b="1" spc="-5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Thresholding (Ngưỡng hóa): Dựa trên sự khác biệt cường độ điểm ảnh.</a:t>
            </a:r>
          </a:p>
          <a:p>
            <a:pPr algn="just">
              <a:lnSpc>
                <a:spcPts val="4826"/>
              </a:lnSpc>
            </a:pPr>
            <a:endParaRPr lang="en-US" sz="3999" b="1" spc="-59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  <a:p>
            <a:pPr algn="just">
              <a:lnSpc>
                <a:spcPts val="4826"/>
              </a:lnSpc>
            </a:pPr>
            <a:endParaRPr lang="en-US" sz="3999" b="1" spc="-59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  <a:p>
            <a:pPr algn="just">
              <a:lnSpc>
                <a:spcPts val="4826"/>
              </a:lnSpc>
            </a:pPr>
            <a:endParaRPr lang="en-US" sz="3999" b="1" spc="-59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  <a:p>
            <a:pPr algn="just">
              <a:lnSpc>
                <a:spcPts val="4826"/>
              </a:lnSpc>
            </a:pPr>
            <a:endParaRPr lang="en-US" sz="3999" b="1" spc="-59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  <a:p>
            <a:pPr algn="just">
              <a:lnSpc>
                <a:spcPts val="4826"/>
              </a:lnSpc>
            </a:pPr>
            <a:endParaRPr lang="en-US" sz="3999" b="1" spc="-59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2074" y="3943350"/>
            <a:ext cx="1715482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5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Edge-based Segmentation (Dựa trên biên cạnh): Dựa trên việc phát hiện biên (edge detection) như Canny, Sobel, Laplacian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2074" y="5659428"/>
            <a:ext cx="17154826" cy="1200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3. Region-based Segmentation (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Dựa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trên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vùng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):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Dựa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vào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sự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tương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đồng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về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màu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sắc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cường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độ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kết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cấu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trong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vùng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ảnh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2074" y="7373928"/>
            <a:ext cx="13547326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4. Clustering-based Segmentation (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Dựa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trên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phân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999" b="1" spc="-59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cụm</a:t>
            </a:r>
            <a:r>
              <a:rPr lang="en-US" sz="3999" b="1" spc="-59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2074" y="8488353"/>
            <a:ext cx="16245186" cy="121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5. Graph-based Segmentation: Xem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ảnh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như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một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đồ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thị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,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các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điểm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ảnh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là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nút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và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trọng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số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là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sự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khác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biệt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giữa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các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điểm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ảnh</a:t>
            </a:r>
            <a:r>
              <a:rPr lang="en-US" sz="3800" b="1" spc="-57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484784" y="930389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14350" y="1895302"/>
            <a:ext cx="17773650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  <a:spcBef>
                <a:spcPct val="0"/>
              </a:spcBef>
            </a:pPr>
            <a:r>
              <a:rPr lang="en-US" sz="4299" b="1" spc="-64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Edge-based Segmentation</a:t>
            </a:r>
            <a:r>
              <a:rPr lang="en-US" sz="4299" b="1" spc="-64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là một phương pháp phân đoạn ảnh dựa vào biên (cạnh) – tức là tìm ra ranh giới giữa các vùng khác nhau trong ảnh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350" y="4704510"/>
            <a:ext cx="16744950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  <a:spcBef>
                <a:spcPct val="0"/>
              </a:spcBef>
            </a:pPr>
            <a:r>
              <a:rPr lang="en-US" sz="4299" b="1" spc="-64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Phương pháp này tìm những điểm có sự thay đổi mạnh mẽ (gradient lớn) về cường độ (intensity), và sử dụng chúng để xác định biên (edges) – từ đó phân chia ảnh thành các vùng riêng biệt.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81466" y="8625159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640107" y="1028700"/>
            <a:ext cx="12062777" cy="8008062"/>
          </a:xfrm>
          <a:custGeom>
            <a:avLst/>
            <a:gdLst/>
            <a:ahLst/>
            <a:cxnLst/>
            <a:rect l="l" t="t" r="r" b="b"/>
            <a:pathLst>
              <a:path w="12062777" h="8008062">
                <a:moveTo>
                  <a:pt x="0" y="0"/>
                </a:moveTo>
                <a:lnTo>
                  <a:pt x="12062777" y="0"/>
                </a:lnTo>
                <a:lnTo>
                  <a:pt x="12062777" y="8008062"/>
                </a:lnTo>
                <a:lnTo>
                  <a:pt x="0" y="8008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4129" y="-405181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25100" y="2135414"/>
            <a:ext cx="17986700" cy="1116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2875" lvl="1" indent="-346438" algn="l">
              <a:lnSpc>
                <a:spcPts val="4492"/>
              </a:lnSpc>
              <a:buFont typeface="Arial"/>
              <a:buChar char="•"/>
            </a:pP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Các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bước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xử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lý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trong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thuật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toán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Sobel, Prewitt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và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Robert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về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cơ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bản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là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giống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nhau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,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chỉ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khác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nhau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ở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mặt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nạ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lọc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(kernel/convolution mask).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100" y="3451805"/>
            <a:ext cx="14754002" cy="109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875" lvl="1" indent="-346438" algn="ctr">
              <a:lnSpc>
                <a:spcPts val="4492"/>
              </a:lnSpc>
              <a:buFont typeface="Arial"/>
              <a:buChar char="•"/>
            </a:pP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Thuật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toán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Robert, Sobel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và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Prewitt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đều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hoạt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động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theo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sơ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đồ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209" b="1" dirty="0" err="1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sau</a:t>
            </a: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: </a:t>
            </a:r>
          </a:p>
          <a:p>
            <a:pPr algn="ctr">
              <a:lnSpc>
                <a:spcPts val="4492"/>
              </a:lnSpc>
            </a:pPr>
            <a:r>
              <a:rPr lang="en-US" sz="3209" b="1" dirty="0">
                <a:solidFill>
                  <a:srgbClr val="003EA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92375" y="4551390"/>
            <a:ext cx="16230600" cy="4854544"/>
            <a:chOff x="0" y="0"/>
            <a:chExt cx="4274726" cy="12785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4726" cy="1278563"/>
            </a:xfrm>
            <a:custGeom>
              <a:avLst/>
              <a:gdLst/>
              <a:ahLst/>
              <a:cxnLst/>
              <a:rect l="l" t="t" r="r" b="b"/>
              <a:pathLst>
                <a:path w="4274726" h="1278563">
                  <a:moveTo>
                    <a:pt x="4114706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118543"/>
                  </a:lnTo>
                  <a:lnTo>
                    <a:pt x="160020" y="1278563"/>
                  </a:lnTo>
                  <a:lnTo>
                    <a:pt x="4114706" y="1278563"/>
                  </a:lnTo>
                  <a:lnTo>
                    <a:pt x="4274726" y="1118543"/>
                  </a:lnTo>
                  <a:lnTo>
                    <a:pt x="4274726" y="160020"/>
                  </a:lnTo>
                  <a:lnTo>
                    <a:pt x="4114706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3500" y="15875"/>
              <a:ext cx="4147726" cy="119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       Ảnh gốc </a:t>
              </a:r>
            </a:p>
            <a:p>
              <a:pPr algn="l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              ↓</a:t>
              </a:r>
            </a:p>
            <a:p>
              <a:pPr algn="l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 Tính Gx, Gy →     Gradient magnitude →      Ngưỡng hóa     →     Tìm biên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                                                                                            ↓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                                                                                                         Phân đoạn ảnh                 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                                                                                             theo biên</a:t>
              </a:r>
            </a:p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endParaRPr lang="en-US" sz="32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-203414">
            <a:off x="16574547" y="680515"/>
            <a:ext cx="496856" cy="712339"/>
          </a:xfrm>
          <a:custGeom>
            <a:avLst/>
            <a:gdLst/>
            <a:ahLst/>
            <a:cxnLst/>
            <a:rect l="l" t="t" r="r" b="b"/>
            <a:pathLst>
              <a:path w="496856" h="712339">
                <a:moveTo>
                  <a:pt x="0" y="0"/>
                </a:moveTo>
                <a:lnTo>
                  <a:pt x="496856" y="0"/>
                </a:lnTo>
                <a:lnTo>
                  <a:pt x="496856" y="712338"/>
                </a:lnTo>
                <a:lnTo>
                  <a:pt x="0" y="712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92375" y="1008109"/>
            <a:ext cx="14691328" cy="60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Phát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cạnh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sử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dụng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đạo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hàm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800" b="1" spc="-57" dirty="0" err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bậc</a:t>
            </a:r>
            <a:r>
              <a:rPr lang="en-US" sz="3800" b="1" spc="-57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 1 (Sobel, Prewitt, Robert)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1579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19156" y="3290233"/>
            <a:ext cx="809398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Các bước thực hiện thuật toán Robert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53035" y="4422484"/>
            <a:ext cx="14613688" cy="1744980"/>
            <a:chOff x="0" y="0"/>
            <a:chExt cx="3848873" cy="4595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48872" cy="459583"/>
            </a:xfrm>
            <a:custGeom>
              <a:avLst/>
              <a:gdLst/>
              <a:ahLst/>
              <a:cxnLst/>
              <a:rect l="l" t="t" r="r" b="b"/>
              <a:pathLst>
                <a:path w="3848872" h="459583">
                  <a:moveTo>
                    <a:pt x="3645672" y="0"/>
                  </a:moveTo>
                  <a:cubicBezTo>
                    <a:pt x="3757897" y="0"/>
                    <a:pt x="3848872" y="102881"/>
                    <a:pt x="3848872" y="229792"/>
                  </a:cubicBezTo>
                  <a:cubicBezTo>
                    <a:pt x="3848872" y="356702"/>
                    <a:pt x="3757897" y="459583"/>
                    <a:pt x="3645672" y="459583"/>
                  </a:cubicBezTo>
                  <a:lnTo>
                    <a:pt x="203200" y="459583"/>
                  </a:lnTo>
                  <a:cubicBezTo>
                    <a:pt x="90976" y="459583"/>
                    <a:pt x="0" y="356702"/>
                    <a:pt x="0" y="229792"/>
                  </a:cubicBezTo>
                  <a:cubicBezTo>
                    <a:pt x="0" y="102881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848873" cy="516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   </a:t>
              </a:r>
              <a:r>
                <a:rPr lang="en-US" sz="30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 B1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: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Tiền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xử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lý</a:t>
              </a:r>
              <a:endPara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  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Chuyển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ảnh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sang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xám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(grayscale)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nếu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ảnh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gốc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là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RGB.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3035" y="6544935"/>
            <a:ext cx="14789353" cy="2811780"/>
            <a:chOff x="0" y="0"/>
            <a:chExt cx="3895138" cy="7405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95138" cy="740551"/>
            </a:xfrm>
            <a:custGeom>
              <a:avLst/>
              <a:gdLst/>
              <a:ahLst/>
              <a:cxnLst/>
              <a:rect l="l" t="t" r="r" b="b"/>
              <a:pathLst>
                <a:path w="3895138" h="740551">
                  <a:moveTo>
                    <a:pt x="3691938" y="0"/>
                  </a:moveTo>
                  <a:cubicBezTo>
                    <a:pt x="3804162" y="0"/>
                    <a:pt x="3895138" y="165778"/>
                    <a:pt x="3895138" y="370276"/>
                  </a:cubicBezTo>
                  <a:cubicBezTo>
                    <a:pt x="3895138" y="574773"/>
                    <a:pt x="3804162" y="740551"/>
                    <a:pt x="3691938" y="740551"/>
                  </a:cubicBezTo>
                  <a:lnTo>
                    <a:pt x="203200" y="740551"/>
                  </a:lnTo>
                  <a:cubicBezTo>
                    <a:pt x="90976" y="740551"/>
                    <a:pt x="0" y="574773"/>
                    <a:pt x="0" y="370276"/>
                  </a:cubicBezTo>
                  <a:cubicBezTo>
                    <a:pt x="0" y="165778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3895138" cy="79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     </a:t>
              </a:r>
              <a:r>
                <a:rPr lang="en-US" sz="30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B2</a:t>
              </a:r>
              <a:r>
                <a:rPr lang="en-US" sz="3000" b="1" dirty="0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 :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Tính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đạo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hàm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theo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Robert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   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Sử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dụng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2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mặt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nạ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tích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chập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(convolution kernels)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theo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phương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chéo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: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          Gx = [1  0]      Gy = [ 0  -1]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                   [0 -1]               [1   0]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85050" y="1275390"/>
            <a:ext cx="17556687" cy="167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5"/>
              </a:lnSpc>
            </a:pPr>
            <a:r>
              <a:rPr lang="en-US" sz="3500" b="1" spc="-52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Thuật toán Robert </a:t>
            </a:r>
            <a:r>
              <a:rPr lang="en-US" sz="3500" spc="-52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là một kỹ thuật tính gradient biên cạnh dựa trên việc lấy đạo hàm cục bộ (local derivative) tại mỗi điểm ảnh, sử dụng hai mặt nạ 2×2 để phát hiện sự thay đổi độ sáng đột ngột theo đường chéo.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24945" y="-201002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8358">
            <a:off x="13771286" y="8893740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963" y="1426958"/>
            <a:ext cx="14613688" cy="2811780"/>
            <a:chOff x="0" y="0"/>
            <a:chExt cx="3848873" cy="7405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8872" cy="740551"/>
            </a:xfrm>
            <a:custGeom>
              <a:avLst/>
              <a:gdLst/>
              <a:ahLst/>
              <a:cxnLst/>
              <a:rect l="l" t="t" r="r" b="b"/>
              <a:pathLst>
                <a:path w="3848872" h="740551">
                  <a:moveTo>
                    <a:pt x="3645672" y="0"/>
                  </a:moveTo>
                  <a:cubicBezTo>
                    <a:pt x="3757897" y="0"/>
                    <a:pt x="3848872" y="165778"/>
                    <a:pt x="3848872" y="370276"/>
                  </a:cubicBezTo>
                  <a:cubicBezTo>
                    <a:pt x="3848872" y="574773"/>
                    <a:pt x="3757897" y="740551"/>
                    <a:pt x="3645672" y="740551"/>
                  </a:cubicBezTo>
                  <a:lnTo>
                    <a:pt x="203200" y="740551"/>
                  </a:lnTo>
                  <a:cubicBezTo>
                    <a:pt x="90976" y="740551"/>
                    <a:pt x="0" y="574773"/>
                    <a:pt x="0" y="370276"/>
                  </a:cubicBezTo>
                  <a:cubicBezTo>
                    <a:pt x="0" y="165778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848873" cy="79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   </a:t>
              </a:r>
              <a:r>
                <a:rPr lang="en-US" sz="30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B3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: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Tính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độ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lớn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gradient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tại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mỗi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điểm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ảnh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</a:p>
            <a:p>
              <a:pPr algn="l">
                <a:lnSpc>
                  <a:spcPts val="4200"/>
                </a:lnSpc>
              </a:pPr>
              <a:endPara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l">
                <a:lnSpc>
                  <a:spcPts val="4200"/>
                </a:lnSpc>
              </a:pPr>
              <a:endPara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l">
                <a:lnSpc>
                  <a:spcPts val="4200"/>
                </a:lnSpc>
              </a:pPr>
              <a:endPara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5486400" y="2400300"/>
            <a:ext cx="5248769" cy="1221696"/>
          </a:xfrm>
          <a:custGeom>
            <a:avLst/>
            <a:gdLst/>
            <a:ahLst/>
            <a:cxnLst/>
            <a:rect l="l" t="t" r="r" b="b"/>
            <a:pathLst>
              <a:path w="5248769" h="1221696">
                <a:moveTo>
                  <a:pt x="0" y="0"/>
                </a:moveTo>
                <a:lnTo>
                  <a:pt x="5248769" y="0"/>
                </a:lnTo>
                <a:lnTo>
                  <a:pt x="5248769" y="1221697"/>
                </a:lnTo>
                <a:lnTo>
                  <a:pt x="0" y="1221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425963" y="5314250"/>
            <a:ext cx="14613688" cy="3345180"/>
            <a:chOff x="0" y="0"/>
            <a:chExt cx="3848873" cy="8810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48872" cy="881035"/>
            </a:xfrm>
            <a:custGeom>
              <a:avLst/>
              <a:gdLst/>
              <a:ahLst/>
              <a:cxnLst/>
              <a:rect l="l" t="t" r="r" b="b"/>
              <a:pathLst>
                <a:path w="3848872" h="881035">
                  <a:moveTo>
                    <a:pt x="3645672" y="0"/>
                  </a:moveTo>
                  <a:cubicBezTo>
                    <a:pt x="3757897" y="0"/>
                    <a:pt x="3848872" y="197226"/>
                    <a:pt x="3848872" y="440518"/>
                  </a:cubicBezTo>
                  <a:cubicBezTo>
                    <a:pt x="3848872" y="683809"/>
                    <a:pt x="3757897" y="881035"/>
                    <a:pt x="3645672" y="881035"/>
                  </a:cubicBezTo>
                  <a:lnTo>
                    <a:pt x="203200" y="881035"/>
                  </a:lnTo>
                  <a:cubicBezTo>
                    <a:pt x="90976" y="881035"/>
                    <a:pt x="0" y="683809"/>
                    <a:pt x="0" y="440518"/>
                  </a:cubicBezTo>
                  <a:cubicBezTo>
                    <a:pt x="0" y="19722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3848873" cy="93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   </a:t>
              </a:r>
              <a:r>
                <a:rPr lang="en-US" sz="30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B4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: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Áp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ngưỡng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(Thresholding)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    -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Chọn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ngưỡng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T, T = Sum(G(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x,y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))/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mxn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.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    -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Tại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mỗi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điểm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ảnh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: mm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      +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Nếu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G(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x,y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)≥T →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đánh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dấu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là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biên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(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thường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đặt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pixel = 255)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      +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Ngược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lại</a:t>
              </a:r>
              <a:r>
                <a:rPr lang="en-US" sz="30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→ pixel = 0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 rot="-203414">
            <a:off x="16379942" y="561818"/>
            <a:ext cx="651301" cy="933765"/>
          </a:xfrm>
          <a:custGeom>
            <a:avLst/>
            <a:gdLst/>
            <a:ahLst/>
            <a:cxnLst/>
            <a:rect l="l" t="t" r="r" b="b"/>
            <a:pathLst>
              <a:path w="651301" h="933765">
                <a:moveTo>
                  <a:pt x="0" y="0"/>
                </a:moveTo>
                <a:lnTo>
                  <a:pt x="651301" y="0"/>
                </a:lnTo>
                <a:lnTo>
                  <a:pt x="651301" y="933764"/>
                </a:lnTo>
                <a:lnTo>
                  <a:pt x="0" y="9337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1468</Words>
  <Application>Microsoft Office PowerPoint</Application>
  <PresentationFormat>Custom</PresentationFormat>
  <Paragraphs>127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DejaVu Serif Bold</vt:lpstr>
      <vt:lpstr>Muli Semi-Bold</vt:lpstr>
      <vt:lpstr>Noto Sans Bold</vt:lpstr>
      <vt:lpstr>Muli</vt:lpstr>
      <vt:lpstr>Muli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Xử lý ảnh - Edge-Based Segmentation</dc:title>
  <cp:lastModifiedBy>Nguyễn Văn Quý</cp:lastModifiedBy>
  <cp:revision>7</cp:revision>
  <dcterms:created xsi:type="dcterms:W3CDTF">2006-08-16T00:00:00Z</dcterms:created>
  <dcterms:modified xsi:type="dcterms:W3CDTF">2025-08-04T03:00:09Z</dcterms:modified>
  <dc:identifier>DAGlLirPezI</dc:identifier>
</cp:coreProperties>
</file>